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710" r:id="rId4"/>
  </p:sldMasterIdLst>
  <p:notesMasterIdLst>
    <p:notesMasterId r:id="rId24"/>
  </p:notesMasterIdLst>
  <p:handoutMasterIdLst>
    <p:handoutMasterId r:id="rId25"/>
  </p:handoutMasterIdLst>
  <p:sldIdLst>
    <p:sldId id="264" r:id="rId5"/>
    <p:sldId id="370" r:id="rId6"/>
    <p:sldId id="315" r:id="rId7"/>
    <p:sldId id="372" r:id="rId8"/>
    <p:sldId id="316" r:id="rId9"/>
    <p:sldId id="374" r:id="rId10"/>
    <p:sldId id="324" r:id="rId11"/>
    <p:sldId id="321" r:id="rId12"/>
    <p:sldId id="373" r:id="rId13"/>
    <p:sldId id="281" r:id="rId14"/>
    <p:sldId id="377" r:id="rId15"/>
    <p:sldId id="284" r:id="rId16"/>
    <p:sldId id="285" r:id="rId17"/>
    <p:sldId id="380" r:id="rId18"/>
    <p:sldId id="311" r:id="rId19"/>
    <p:sldId id="375" r:id="rId20"/>
    <p:sldId id="382" r:id="rId21"/>
    <p:sldId id="381" r:id="rId22"/>
    <p:sldId id="295" r:id="rId2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2C2C"/>
    <a:srgbClr val="000000"/>
    <a:srgbClr val="FDFDFD"/>
    <a:srgbClr val="003865"/>
    <a:srgbClr val="78BE21"/>
    <a:srgbClr val="0D0D0D"/>
    <a:srgbClr val="E8E8E8"/>
    <a:srgbClr val="B20738"/>
    <a:srgbClr val="00A3E2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3" autoAdjust="0"/>
    <p:restoredTop sz="89889" autoAdjust="0"/>
  </p:normalViewPr>
  <p:slideViewPr>
    <p:cSldViewPr snapToGrid="0">
      <p:cViewPr varScale="1">
        <p:scale>
          <a:sx n="168" d="100"/>
          <a:sy n="168" d="100"/>
        </p:scale>
        <p:origin x="144" y="12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260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2A04DE5-F1A9-4D45-BF54-BEFDBA739CA2}" type="datetimeFigureOut">
              <a:rPr lang="en-US" smtClean="0">
                <a:latin typeface="NeueHaasGroteskText Std" panose="020B0504020202020204" pitchFamily="34" charset="0"/>
              </a:rPr>
              <a:t>10/15/2018</a:t>
            </a:fld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3886E1E-70B3-41D2-AD41-BEE4979EC759}" type="slidenum">
              <a:rPr lang="en-US" smtClean="0">
                <a:latin typeface="NeueHaasGroteskText Std" panose="020B0504020202020204" pitchFamily="34" charset="0"/>
              </a:rPr>
              <a:t>‹#›</a:t>
            </a:fld>
            <a:endParaRPr lang="en-US" dirty="0">
              <a:latin typeface="NeueHaasGroteskText Std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1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NeueHaasGroteskText Std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NeueHaasGroteskText Std" panose="020B0504020202020204" pitchFamily="34" charset="0"/>
              </a:defRPr>
            </a:lvl1pPr>
          </a:lstStyle>
          <a:p>
            <a:fld id="{A50CD39D-89B0-4C68-805A-35C75A7C20C8}" type="datetimeFigureOut">
              <a:rPr lang="en-US" smtClean="0"/>
              <a:pPr/>
              <a:t>10/15/2018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NeueHaasGroteskText Std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NeueHaasGroteskText Std" panose="020B0504020202020204" pitchFamily="34" charset="0"/>
              </a:defRPr>
            </a:lvl1pPr>
          </a:lstStyle>
          <a:p>
            <a:fld id="{F9F08466-AEA7-4FC0-9459-6A32F61DA2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786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831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SCRIPT:  Our mission is to 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Improve 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and protect Minnesota’s water and soil resources by working in partnership with local organizations and private landowners.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1507A6-E35F-42F4-AC0C-7AC155322EC1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183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573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 Only)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4188564"/>
            <a:ext cx="12192000" cy="1199223"/>
          </a:xfrm>
          <a:solidFill>
            <a:schemeClr val="accent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5387786"/>
            <a:ext cx="12192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802467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D7ED242C-24FB-43A0-BCB6-43756FC812F6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389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0"/>
            <a:ext cx="12192000" cy="1219198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219198"/>
            <a:ext cx="12192000" cy="563880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 bwMode="auto">
          <a:xfrm>
            <a:off x="0" y="2609242"/>
            <a:ext cx="5683624" cy="2858714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2500"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23397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219198"/>
            <a:ext cx="12192000" cy="5638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 bwMode="auto">
          <a:xfrm>
            <a:off x="0" y="2609242"/>
            <a:ext cx="5683624" cy="2858714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48801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black">
          <a:xfrm>
            <a:off x="838200" y="6356350"/>
            <a:ext cx="1358590" cy="365125"/>
          </a:xfrm>
        </p:spPr>
        <p:txBody>
          <a:bodyPr/>
          <a:lstStyle/>
          <a:p>
            <a:fld id="{66C283A4-7960-4BFD-B3A5-A2CC5BB2A473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black"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765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981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Dark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25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t Gray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870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 bwMode="gray"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987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(Solid Dark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 bwMode="gray"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Lt Gray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 bwMode="gray"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490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 Up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"/>
            <a:ext cx="12192000" cy="1216022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981899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581719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646176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3421563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486020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6261407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9325864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9101251" y="4341161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36DB2D6-5DF4-4264-A4A1-7D3EAF38D255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80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Logo Only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4188564"/>
            <a:ext cx="12192000" cy="1199223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802467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D7ED242C-24FB-43A0-BCB6-43756FC812F6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Board of Water and Soil Resources Logo" title="BWSR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087526" y="1237862"/>
            <a:ext cx="6396957" cy="174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19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"/>
            <a:ext cx="12192000" cy="1216022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572814" y="1964392"/>
            <a:ext cx="2332190" cy="233219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46922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82454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471223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06755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795524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36DB2D6-5DF4-4264-A4A1-7D3EAF38D255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824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White Vertic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981899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581719" y="4345146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646176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3421563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486020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6261407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9325864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9101251" y="4341161"/>
            <a:ext cx="2542477" cy="16278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9" name="Rectangle 18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4B4EEDC6-36CA-4209-B482-2ED76AA0BF08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646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Gray BG Horizont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3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6331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 bwMode="black"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199805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 bwMode="black"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8DC79626-CE5A-4834-975C-E7305BA2E281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256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 Up White BG Horizont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6331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/>
          </p:nvPr>
        </p:nvSpPr>
        <p:spPr bwMode="black"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199805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0"/>
          </p:nvPr>
        </p:nvSpPr>
        <p:spPr bwMode="black"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1815FB38-58F3-410A-8DA4-4B706967601F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69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Duo Gra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20425"/>
            <a:ext cx="12192000" cy="1236448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7F519661-29C3-4FE0-9FC3-375A85A42C46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532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2 Up White BG Horizont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2800328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2800329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2800328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2800329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0366E0EA-2D80-452F-9963-33FA7A36BC09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812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Re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 bwMode="gray">
          <a:xfrm>
            <a:off x="0" y="2"/>
            <a:ext cx="12192000" cy="685799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1" y="5638801"/>
            <a:ext cx="12192000" cy="121920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11261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ac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 bwMode="gray">
          <a:xfrm>
            <a:off x="0" y="2"/>
            <a:ext cx="12192000" cy="68579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1" y="5638801"/>
            <a:ext cx="12192000" cy="1219200"/>
          </a:xfrm>
          <a:solidFill>
            <a:srgbClr val="0D0D0D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88730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u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 bwMode="gray">
          <a:xfrm>
            <a:off x="0" y="2"/>
            <a:ext cx="12192000" cy="68579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1" y="5638800"/>
            <a:ext cx="12192000" cy="1219200"/>
          </a:xfrm>
          <a:solidFill>
            <a:srgbClr val="78BE21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23732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Gray Background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white"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3"/>
          </p:nvPr>
        </p:nvSpPr>
        <p:spPr bwMode="gray">
          <a:xfrm>
            <a:off x="2032000" y="2233262"/>
            <a:ext cx="8128000" cy="2966751"/>
          </a:xfrm>
        </p:spPr>
        <p:txBody>
          <a:bodyPr/>
          <a:lstStyle/>
          <a:p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black">
          <a:xfrm>
            <a:off x="838200" y="6356350"/>
            <a:ext cx="1358590" cy="365125"/>
          </a:xfrm>
        </p:spPr>
        <p:txBody>
          <a:bodyPr/>
          <a:lstStyle/>
          <a:p>
            <a:fld id="{06B78D62-7A3F-4136-9CF2-CB03510DA06A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black"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061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3477837"/>
            <a:ext cx="12192000" cy="1295182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4773019"/>
            <a:ext cx="12192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802467" y="5041204"/>
            <a:ext cx="6587067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6253560" y="6138332"/>
            <a:ext cx="5587647" cy="365125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 bwMode="gray">
          <a:xfrm>
            <a:off x="0" y="0"/>
            <a:ext cx="12192000" cy="338073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824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(Solid Dark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white"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4" name="Table Placeholder 8"/>
          <p:cNvSpPr>
            <a:spLocks noGrp="1"/>
          </p:cNvSpPr>
          <p:nvPr>
            <p:ph type="tbl" sz="quarter" idx="13"/>
          </p:nvPr>
        </p:nvSpPr>
        <p:spPr bwMode="gray">
          <a:xfrm>
            <a:off x="2032000" y="2233262"/>
            <a:ext cx="8128000" cy="296675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512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601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895" y="1365203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/>
          <a:p>
            <a:fld id="{5CAE31FF-A086-40D5-909F-A9E138181237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915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Horizontal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15897" y="287066"/>
            <a:ext cx="3521927" cy="273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 bwMode="black">
          <a:xfrm>
            <a:off x="815975" y="3211513"/>
            <a:ext cx="3521849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 bwMode="black">
          <a:xfrm>
            <a:off x="838200" y="6356350"/>
            <a:ext cx="1358590" cy="365125"/>
          </a:xfrm>
        </p:spPr>
        <p:txBody>
          <a:bodyPr/>
          <a:lstStyle/>
          <a:p>
            <a:fld id="{5D76A200-3168-4D33-A718-3974884CE863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 bwMode="black"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037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Vertical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 bwMode="black">
          <a:xfrm>
            <a:off x="815895" y="1365203"/>
            <a:ext cx="10555696" cy="15671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29056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 descr="Compu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712851" y="434836"/>
            <a:ext cx="6828661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12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691882"/>
            <a:ext cx="6300787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752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326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895" y="1365203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028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 userDrawn="1"/>
        </p:nvSpPr>
        <p:spPr bwMode="white"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966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1"/>
          <p:cNvSpPr/>
          <p:nvPr userDrawn="1"/>
        </p:nvSpPr>
        <p:spPr bwMode="white"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41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 bwMode="gray">
          <a:xfrm>
            <a:off x="838200" y="1335088"/>
            <a:ext cx="10515600" cy="48418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A198C9B-0587-4A1E-9E03-E4C9FE222F08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79964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Black Circle Overlay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6146624" y="685800"/>
            <a:ext cx="5486400" cy="548640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63" algn="l"/>
                <a:tab pos="3770313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25839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Multiple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720397" y="912530"/>
            <a:ext cx="4661388" cy="466138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9544816" y="524007"/>
            <a:ext cx="2155300" cy="2155300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Second Point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9251002" y="3581845"/>
            <a:ext cx="2637978" cy="2637978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Third 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00421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ack Box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299475" y="1609867"/>
            <a:ext cx="7593051" cy="3638266"/>
          </a:xfr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spcAft>
                <a:spcPts val="1000"/>
              </a:spcAft>
              <a:tabLst>
                <a:tab pos="3770313" algn="l"/>
              </a:tabLst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</a:t>
            </a:r>
            <a:br>
              <a:rPr lang="en-US" dirty="0" smtClean="0"/>
            </a:br>
            <a:r>
              <a:rPr lang="en-US" dirty="0" smtClean="0"/>
              <a:t>Statement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7176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olid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537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olid Light Background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389685"/>
            <a:ext cx="12192000" cy="1340989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466A75E6-E45B-4C5D-981E-7C8ED0C72F5D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Here | mn.gov/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915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Full Image Background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edit background picture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B25D9D-5365-41CD-BF43-4FFFCBF4BBDA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26053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Image Background">
    <p:bg bwMode="black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424138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1005465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44732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Red Background">
    <p:bg bwMode="gray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424138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1005465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8DBCF0-11C3-4F19-90D9-2EE7F00784FE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211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olid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2212733"/>
            <a:ext cx="10515600" cy="147216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3684897"/>
            <a:ext cx="105156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Board of Water and Soild Resources Logo" title="BWSR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273967" y="390283"/>
            <a:ext cx="3234329" cy="88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63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Solid Light Background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651380"/>
            <a:ext cx="12192000" cy="1733266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38200" y="3521123"/>
            <a:ext cx="105156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6A75E6-E45B-4C5D-981E-7C8ED0C72F5D}" type="datetime1">
              <a:rPr lang="en-US" smtClean="0"/>
              <a:pPr/>
              <a:t>10/15/2018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chemeClr val="tx2"/>
                </a:solidFill>
              </a:rPr>
              <a:t>Optional Tagline Goes Here</a:t>
            </a:r>
            <a:r>
              <a:rPr lang="en-US" dirty="0" smtClean="0"/>
              <a:t>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</a:t>
            </a:r>
            <a:r>
              <a:rPr lang="en-US" dirty="0" smtClean="0">
                <a:solidFill>
                  <a:schemeClr val="tx2"/>
                </a:solidFill>
              </a:rPr>
              <a:t>mn.gov/</a:t>
            </a:r>
            <a:r>
              <a:rPr lang="en-US" dirty="0" err="1" smtClean="0">
                <a:solidFill>
                  <a:schemeClr val="tx2"/>
                </a:solidFill>
              </a:rPr>
              <a:t>websiteurl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Board of Water and Soild Resources Logo" title="BWSR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399336" y="390283"/>
            <a:ext cx="3234329" cy="88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9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4188564"/>
            <a:ext cx="12192000" cy="119922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802467" y="5644884"/>
            <a:ext cx="6587067" cy="44097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789113"/>
            <a:ext cx="12192000" cy="22987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A8CA1A9B-139F-4606-AD0A-F3253110DAE5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Board of Water and Soild Resources Logo&#10;" title="BWSR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399336" y="484412"/>
            <a:ext cx="3234329" cy="88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5022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black"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824D5D47-1752-4D84-8BFB-C2F71A34C932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32499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White BG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7C198DD1-C477-482D-A126-3FBDD1778E48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610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oxed)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838200" y="1335281"/>
            <a:ext cx="10515600" cy="4841682"/>
          </a:xfrm>
          <a:solidFill>
            <a:schemeClr val="bg1"/>
          </a:solidFill>
        </p:spPr>
        <p:txBody>
          <a:bodyPr lIns="228600" tIns="548640" rIns="274320"/>
          <a:lstStyle>
            <a:lvl1pPr marL="342900" indent="-34290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/>
            </a:lvl1pPr>
            <a:lvl2pPr marL="800100" indent="-34290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/>
            </a:lvl2pPr>
            <a:lvl3pPr marL="12001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3pPr>
            <a:lvl4pPr marL="16573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4pPr>
            <a:lvl5pPr marL="21145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A198C9B-0587-4A1E-9E03-E4C9FE222F08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8584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Boxed)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5485A5BA-A5F9-4138-9E4B-FFD626F6437A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53801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68C556E-7101-4471-A958-3911E20944AB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6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99" r:id="rId2"/>
    <p:sldLayoutId id="2147483787" r:id="rId3"/>
    <p:sldLayoutId id="2147483795" r:id="rId4"/>
    <p:sldLayoutId id="2147483711" r:id="rId5"/>
    <p:sldLayoutId id="2147483712" r:id="rId6"/>
    <p:sldLayoutId id="2147483790" r:id="rId7"/>
    <p:sldLayoutId id="2147483789" r:id="rId8"/>
    <p:sldLayoutId id="2147483714" r:id="rId9"/>
    <p:sldLayoutId id="2147483738" r:id="rId10"/>
    <p:sldLayoutId id="2147483739" r:id="rId11"/>
    <p:sldLayoutId id="2147483780" r:id="rId12"/>
    <p:sldLayoutId id="2147483773" r:id="rId13"/>
    <p:sldLayoutId id="2147483800" r:id="rId14"/>
    <p:sldLayoutId id="2147483688" r:id="rId15"/>
    <p:sldLayoutId id="2147483801" r:id="rId16"/>
    <p:sldLayoutId id="2147483802" r:id="rId17"/>
    <p:sldLayoutId id="2147483803" r:id="rId18"/>
    <p:sldLayoutId id="2147483744" r:id="rId19"/>
    <p:sldLayoutId id="2147483793" r:id="rId20"/>
    <p:sldLayoutId id="2147483772" r:id="rId21"/>
    <p:sldLayoutId id="2147483767" r:id="rId22"/>
    <p:sldLayoutId id="2147483769" r:id="rId23"/>
    <p:sldLayoutId id="2147483771" r:id="rId24"/>
    <p:sldLayoutId id="2147483770" r:id="rId25"/>
    <p:sldLayoutId id="2147483732" r:id="rId26"/>
    <p:sldLayoutId id="2147483794" r:id="rId27"/>
    <p:sldLayoutId id="2147483733" r:id="rId28"/>
    <p:sldLayoutId id="2147483747" r:id="rId29"/>
    <p:sldLayoutId id="2147483818" r:id="rId30"/>
    <p:sldLayoutId id="2147483805" r:id="rId31"/>
    <p:sldLayoutId id="2147483806" r:id="rId32"/>
    <p:sldLayoutId id="2147483750" r:id="rId33"/>
    <p:sldLayoutId id="2147483765" r:id="rId34"/>
    <p:sldLayoutId id="2147483781" r:id="rId35"/>
    <p:sldLayoutId id="2147483809" r:id="rId36"/>
    <p:sldLayoutId id="2147483808" r:id="rId37"/>
    <p:sldLayoutId id="2147483807" r:id="rId38"/>
    <p:sldLayoutId id="2147483819" r:id="rId39"/>
    <p:sldLayoutId id="2147483754" r:id="rId40"/>
    <p:sldLayoutId id="2147483755" r:id="rId41"/>
    <p:sldLayoutId id="2147483759" r:id="rId42"/>
    <p:sldLayoutId id="2147483753" r:id="rId43"/>
    <p:sldLayoutId id="2147483763" r:id="rId44"/>
    <p:sldLayoutId id="2147483762" r:id="rId45"/>
    <p:sldLayoutId id="2147483758" r:id="rId46"/>
    <p:sldLayoutId id="2147483756" r:id="rId47"/>
    <p:sldLayoutId id="2147483798" r:id="rId48"/>
    <p:sldLayoutId id="2147483797" r:id="rId49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BWSR Buffer Program Overview</a:t>
            </a:r>
            <a:endParaRPr lang="en-US" sz="2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Tom Gile| Buffers and Soil Loss Operations Supervisor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www.bwsr.state.mn.us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448981"/>
            <a:ext cx="8128000" cy="1346200"/>
          </a:xfrm>
          <a:prstGeom prst="rect">
            <a:avLst/>
          </a:prstGeom>
        </p:spPr>
      </p:pic>
      <p:sp>
        <p:nvSpPr>
          <p:cNvPr id="15" name="Footer Placeholder 3"/>
          <p:cNvSpPr txBox="1">
            <a:spLocks/>
          </p:cNvSpPr>
          <p:nvPr/>
        </p:nvSpPr>
        <p:spPr bwMode="black">
          <a:xfrm>
            <a:off x="218404" y="6138911"/>
            <a:ext cx="5587647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October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907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658" y="1360170"/>
            <a:ext cx="9571672" cy="565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94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1390650"/>
            <a:ext cx="8763000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03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108" y="1273081"/>
            <a:ext cx="4572377" cy="15740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593" y="1273080"/>
            <a:ext cx="4973847" cy="15740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67084" y="2749951"/>
            <a:ext cx="61876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Construction of the “6-pack” of Common Alternative Practices:</a:t>
            </a:r>
            <a:endParaRPr lang="en-US" sz="20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Minnesota Agricultural Water Quality </a:t>
            </a:r>
            <a:endParaRPr lang="en-US" sz="20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Certification Program  </a:t>
            </a:r>
            <a:endParaRPr lang="en-US" sz="20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marR="0" indent="-11430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USDA-FOTG Practice Standards Filter Strip        (393/391) </a:t>
            </a:r>
            <a:endParaRPr lang="en-US" sz="20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Grassed Waterway/Cultivated Watercourses </a:t>
            </a:r>
            <a:endParaRPr lang="en-US" sz="20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Negative slopes or concentrated inflow - public ditches</a:t>
            </a:r>
            <a:endParaRPr lang="en-US" sz="20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Negative slopes or concentrated inflow – public waters</a:t>
            </a:r>
            <a:endParaRPr lang="en-US" sz="20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Conservation Tillage/Cover Crops with Vegetated Filter Strip </a:t>
            </a:r>
            <a:endParaRPr lang="en-US" sz="20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In 2015, the BWSR Board passed a resolution saying that MDA-certified Ag Water Quality Program farms meet the alternative practices standards for the buffer law." title="Practice 1:  Minnesota Agricultural Water Quality Certification Program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19" y="5058275"/>
            <a:ext cx="4201391" cy="16881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\\EDC1AdminFS01.admin.state.mn.us\BWSR\Main\Tech Services\Alternative Practices\Plan View Scrape Swale - Public Ditches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8"/>
          <a:stretch/>
        </p:blipFill>
        <p:spPr bwMode="auto">
          <a:xfrm>
            <a:off x="944593" y="5058275"/>
            <a:ext cx="4135583" cy="168811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0107" y="3040716"/>
            <a:ext cx="4572377" cy="16341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6419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17" y="859676"/>
            <a:ext cx="4724400" cy="5915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743" y="2133036"/>
            <a:ext cx="6225341" cy="43677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3743" y="5105811"/>
            <a:ext cx="3065145" cy="13950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66460" y="1313786"/>
            <a:ext cx="70684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 of MN &amp; MN Corn Growers. </a:t>
            </a:r>
          </a:p>
          <a:p>
            <a:r>
              <a:rPr lang="en-US" sz="2400" dirty="0" smtClean="0"/>
              <a:t>Alternative Practice Decision Support Tool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395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16025"/>
          </a:xfrm>
        </p:spPr>
        <p:txBody>
          <a:bodyPr/>
          <a:lstStyle/>
          <a:p>
            <a:r>
              <a:rPr lang="en-US" dirty="0" smtClean="0"/>
              <a:t>Success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91532" y="1551401"/>
            <a:ext cx="554391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3865"/>
                </a:solidFill>
              </a:rPr>
              <a:t>75 Counties Elected.</a:t>
            </a:r>
          </a:p>
          <a:p>
            <a:r>
              <a:rPr lang="en-US" dirty="0">
                <a:solidFill>
                  <a:srgbClr val="003865"/>
                </a:solidFill>
              </a:rPr>
              <a:t> </a:t>
            </a:r>
            <a:r>
              <a:rPr lang="en-US" dirty="0" smtClean="0">
                <a:solidFill>
                  <a:srgbClr val="003865"/>
                </a:solidFill>
              </a:rPr>
              <a:t>      All have submitted for preliminary reviews</a:t>
            </a:r>
          </a:p>
          <a:p>
            <a:r>
              <a:rPr lang="en-US" dirty="0" smtClean="0">
                <a:solidFill>
                  <a:srgbClr val="003865"/>
                </a:solidFill>
              </a:rPr>
              <a:t>       74 have been adopted &amp; are “with Jurisdiction” </a:t>
            </a:r>
          </a:p>
          <a:p>
            <a:r>
              <a:rPr lang="en-US" dirty="0" smtClean="0">
                <a:solidFill>
                  <a:srgbClr val="003865"/>
                </a:solidFill>
              </a:rPr>
              <a:t>       1 pending “with jurisdiction”</a:t>
            </a:r>
          </a:p>
          <a:p>
            <a:endParaRPr lang="en-US" sz="4000" dirty="0" smtClean="0">
              <a:solidFill>
                <a:srgbClr val="003865"/>
              </a:solidFill>
            </a:endParaRPr>
          </a:p>
          <a:p>
            <a:r>
              <a:rPr lang="en-US" sz="4000" dirty="0" smtClean="0">
                <a:solidFill>
                  <a:srgbClr val="003865"/>
                </a:solidFill>
              </a:rPr>
              <a:t>14 Watersheds Elected</a:t>
            </a:r>
          </a:p>
          <a:p>
            <a:r>
              <a:rPr lang="en-US" dirty="0">
                <a:solidFill>
                  <a:srgbClr val="003865"/>
                </a:solidFill>
              </a:rPr>
              <a:t> </a:t>
            </a:r>
            <a:r>
              <a:rPr lang="en-US" dirty="0" smtClean="0">
                <a:solidFill>
                  <a:srgbClr val="003865"/>
                </a:solidFill>
              </a:rPr>
              <a:t>      </a:t>
            </a:r>
            <a:r>
              <a:rPr lang="en-US" dirty="0" smtClean="0">
                <a:solidFill>
                  <a:srgbClr val="003865"/>
                </a:solidFill>
              </a:rPr>
              <a:t>9 </a:t>
            </a:r>
            <a:r>
              <a:rPr lang="en-US" dirty="0">
                <a:solidFill>
                  <a:srgbClr val="003865"/>
                </a:solidFill>
              </a:rPr>
              <a:t>have been adopted &amp; are “with Jurisdiction</a:t>
            </a:r>
            <a:r>
              <a:rPr lang="en-US" dirty="0" smtClean="0">
                <a:solidFill>
                  <a:srgbClr val="003865"/>
                </a:solidFill>
              </a:rPr>
              <a:t>”</a:t>
            </a:r>
          </a:p>
          <a:p>
            <a:r>
              <a:rPr lang="en-US" dirty="0">
                <a:solidFill>
                  <a:srgbClr val="003865"/>
                </a:solidFill>
              </a:rPr>
              <a:t> </a:t>
            </a:r>
            <a:r>
              <a:rPr lang="en-US" dirty="0" smtClean="0">
                <a:solidFill>
                  <a:srgbClr val="003865"/>
                </a:solidFill>
              </a:rPr>
              <a:t>      1 Under preliminary draft review</a:t>
            </a:r>
          </a:p>
          <a:p>
            <a:r>
              <a:rPr lang="en-US" dirty="0">
                <a:solidFill>
                  <a:srgbClr val="003865"/>
                </a:solidFill>
              </a:rPr>
              <a:t> </a:t>
            </a:r>
            <a:r>
              <a:rPr lang="en-US" dirty="0" smtClean="0">
                <a:solidFill>
                  <a:srgbClr val="003865"/>
                </a:solidFill>
              </a:rPr>
              <a:t>      </a:t>
            </a:r>
            <a:r>
              <a:rPr lang="en-US" dirty="0" smtClean="0">
                <a:solidFill>
                  <a:srgbClr val="003865"/>
                </a:solidFill>
              </a:rPr>
              <a:t>4 </a:t>
            </a:r>
            <a:r>
              <a:rPr lang="en-US" dirty="0" smtClean="0">
                <a:solidFill>
                  <a:srgbClr val="003865"/>
                </a:solidFill>
              </a:rPr>
              <a:t>Awaiting Board Action and Hearings</a:t>
            </a:r>
            <a:endParaRPr lang="en-US" dirty="0">
              <a:solidFill>
                <a:srgbClr val="00386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81" y="0"/>
            <a:ext cx="52037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95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</a:t>
            </a:r>
            <a:endParaRPr lang="en-US" dirty="0"/>
          </a:p>
        </p:txBody>
      </p:sp>
      <p:sp>
        <p:nvSpPr>
          <p:cNvPr id="3" name="AutoShape 2" descr="Image result for metal file images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" y="168275"/>
            <a:ext cx="8321040" cy="656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631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</a:t>
            </a:r>
            <a:endParaRPr lang="en-US" dirty="0"/>
          </a:p>
        </p:txBody>
      </p:sp>
      <p:sp>
        <p:nvSpPr>
          <p:cNvPr id="3" name="AutoShape 2" descr="Image result for metal file images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535" y="857250"/>
            <a:ext cx="1014093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46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</a:t>
            </a:r>
            <a:endParaRPr lang="en-US" dirty="0"/>
          </a:p>
        </p:txBody>
      </p:sp>
      <p:sp>
        <p:nvSpPr>
          <p:cNvPr id="3" name="AutoShape 2" descr="Image result for metal file images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63" y="987879"/>
            <a:ext cx="11126400" cy="555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38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</a:t>
            </a:r>
            <a:endParaRPr lang="en-US" dirty="0"/>
          </a:p>
        </p:txBody>
      </p:sp>
      <p:sp>
        <p:nvSpPr>
          <p:cNvPr id="3" name="AutoShape 2" descr="Image result for metal file images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80" y="971094"/>
            <a:ext cx="11450739" cy="537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20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Minnesota’s Buffer Law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364" y="1434164"/>
            <a:ext cx="7126893" cy="48784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03934" y="6346075"/>
            <a:ext cx="3384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http://bwsr.state.mn.us/buffers/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016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oricon National Wildlife Refug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3" r="14211" b="6667"/>
          <a:stretch>
            <a:fillRect/>
          </a:stretch>
        </p:blipFill>
        <p:spPr bwMode="auto">
          <a:xfrm>
            <a:off x="-235070" y="-2342073"/>
            <a:ext cx="12427070" cy="963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2057400" y="1981200"/>
            <a:ext cx="8794630" cy="2438400"/>
          </a:xfrm>
          <a:prstGeom prst="round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6" name="Picture 2" descr="C:\Users\akudelka\Documents\Administration\Logos\BWSRlogo-tran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981200"/>
            <a:ext cx="1828800" cy="23622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2374106"/>
            <a:ext cx="6248400" cy="3340894"/>
          </a:xfrm>
        </p:spPr>
        <p:txBody>
          <a:bodyPr>
            <a:normAutofit/>
          </a:bodyPr>
          <a:lstStyle/>
          <a:p>
            <a:pPr marL="0" indent="0" defTabSz="966788">
              <a:buClr>
                <a:srgbClr val="000000"/>
              </a:buClr>
              <a:buNone/>
            </a:pPr>
            <a:r>
              <a:rPr lang="en-US" sz="3000" dirty="0">
                <a:solidFill>
                  <a:srgbClr val="000000"/>
                </a:solidFill>
                <a:latin typeface="Calibri" pitchFamily="34" charset="0"/>
              </a:rPr>
              <a:t>Improve and protect Minnesota’s water and soil resources by working in partnership with local organizations and private landowners. </a:t>
            </a:r>
          </a:p>
          <a:p>
            <a:pPr marL="0" indent="0">
              <a:buNone/>
            </a:pPr>
            <a:endParaRPr lang="en-US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72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What &amp; Where</a:t>
            </a:r>
            <a:endParaRPr lang="en-US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457200" y="1600200"/>
            <a:ext cx="1010171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 foot average for public waters (30’ min)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 Identified on the Public Waters Inventory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(2016 amendment)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16.5 foot minimum for chapter 103E Public Drainage Systems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>
                <a:solidFill>
                  <a:srgbClr val="000000"/>
                </a:solidFill>
                <a:latin typeface="Calibri"/>
              </a:rPr>
              <a:t>Perennial Vegetation (Does not prescribe Native Veg)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427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What &amp; Where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8" y="2475780"/>
            <a:ext cx="7573044" cy="31055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585" y="1295228"/>
            <a:ext cx="6077415" cy="544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71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Challenges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687" y="1346507"/>
            <a:ext cx="7176369" cy="541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93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Challenges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891" y="1399306"/>
            <a:ext cx="9167812" cy="525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30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Challenges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58" y="0"/>
            <a:ext cx="51435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9479" y="1757135"/>
            <a:ext cx="5641974" cy="421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77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2774">
            <a:off x="335012" y="2815404"/>
            <a:ext cx="3025850" cy="3025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Challenges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37160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356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Challenges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6378" y="1675453"/>
            <a:ext cx="5380136" cy="45028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88" y="141987"/>
            <a:ext cx="5650945" cy="660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8794"/>
      </p:ext>
    </p:extLst>
  </p:cSld>
  <p:clrMapOvr>
    <a:masterClrMapping/>
  </p:clrMapOvr>
</p:sld>
</file>

<file path=ppt/theme/theme1.xml><?xml version="1.0" encoding="utf-8"?>
<a:theme xmlns:a="http://schemas.openxmlformats.org/drawingml/2006/main" name="MN.IT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N.IT" id="{43004C98-5B53-4D58-92B4-D334E886AB92}" vid="{BCC84AB3-760B-4B29-9458-5FA6845EC3C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DFDE64AAE0974A8908DD3553DDBF03" ma:contentTypeVersion="0" ma:contentTypeDescription="Create a new document." ma:contentTypeScope="" ma:versionID="46a287b4c15f326c72e9d063441dc05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D73A0F7-7423-48D4-A966-8AC17BB444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7F4349A-22F7-4A2D-8CA5-43DDCD6795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678B604-9059-4F1C-B8E2-C96A71A964D2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MN.IT</Template>
  <TotalTime>18907</TotalTime>
  <Words>248</Words>
  <Application>Microsoft Office PowerPoint</Application>
  <PresentationFormat>Widescreen</PresentationFormat>
  <Paragraphs>51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NeueHaasGroteskText Std</vt:lpstr>
      <vt:lpstr>Segoe UI</vt:lpstr>
      <vt:lpstr>Times New Roman</vt:lpstr>
      <vt:lpstr>MN.IT</vt:lpstr>
      <vt:lpstr>BWSR Buffer Program Overview</vt:lpstr>
      <vt:lpstr>PowerPoint Presentation</vt:lpstr>
      <vt:lpstr> What &amp; Where</vt:lpstr>
      <vt:lpstr> What &amp; Where</vt:lpstr>
      <vt:lpstr> Challenges</vt:lpstr>
      <vt:lpstr> Challenges</vt:lpstr>
      <vt:lpstr> Challenges</vt:lpstr>
      <vt:lpstr> Challenges</vt:lpstr>
      <vt:lpstr> Challenges</vt:lpstr>
      <vt:lpstr>Challenges</vt:lpstr>
      <vt:lpstr>Success</vt:lpstr>
      <vt:lpstr>Success</vt:lpstr>
      <vt:lpstr>Success</vt:lpstr>
      <vt:lpstr>Success</vt:lpstr>
      <vt:lpstr>Success</vt:lpstr>
      <vt:lpstr>Success</vt:lpstr>
      <vt:lpstr>Success</vt:lpstr>
      <vt:lpstr>Success</vt:lpstr>
      <vt:lpstr>Minnesota’s Buffer Law</vt:lpstr>
    </vt:vector>
  </TitlesOfParts>
  <Company>State of Minnesota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of Minnesota Sample PowerPoint Template</dc:title>
  <dc:subject>PowerPoint Template</dc:subject>
  <dc:creator>MN.IT Services Communications</dc:creator>
  <cp:keywords>PowerPoint, Template</cp:keywords>
  <dc:description>Version 1.1, Released 8-2016</dc:description>
  <cp:lastModifiedBy>Gile, Tom (BWSR)</cp:lastModifiedBy>
  <cp:revision>749</cp:revision>
  <cp:lastPrinted>2017-03-14T16:27:36Z</cp:lastPrinted>
  <dcterms:created xsi:type="dcterms:W3CDTF">2016-01-06T16:54:03Z</dcterms:created>
  <dcterms:modified xsi:type="dcterms:W3CDTF">2018-10-15T15:38:13Z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0x01010090DFDE64AAE0974A8908DD3553DDBF03</vt:lpwstr>
  </property>
</Properties>
</file>